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
      <p:font typeface="Comfortaa Medium"/>
      <p:regular r:id="rId47"/>
      <p:bold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60032D-E160-40B4-A38E-076347EE8CC5}">
  <a:tblStyle styleId="{2060032D-E160-40B4-A38E-076347EE8C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Medium-bold.fntdata"/><Relationship Id="rId47" Type="http://schemas.openxmlformats.org/officeDocument/2006/relationships/font" Target="fonts/ComfortaaMedium-regular.fntdata"/><Relationship Id="rId49" Type="http://schemas.openxmlformats.org/officeDocument/2006/relationships/font" Target="fonts/Comforta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omfortaa-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de9d2f4b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de9d2f4b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de9d2f4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de9d2f4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de9d2f4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de9d2f4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de9d2f4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de9d2f4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5de9d2f4b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5de9d2f4b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de9d2f4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de9d2f4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de9d2f4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de9d2f4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de9d2f4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de9d2f4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adf23424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adf2342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5adf23424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5adf23424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adf23424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adf23424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adf23424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adf23424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adf2342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adf2342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adf23424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adf23424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2add2a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2add2a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adf23424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adf23424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6320d34d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6320d34d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adf23424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adf23424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2add2a86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2add2a86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adf23424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adf23424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forms.gle/yMV9x9uTzK3xG1jk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816625" y="1532675"/>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Overview</a:t>
            </a:r>
            <a:endParaRPr/>
          </a:p>
          <a:p>
            <a:pPr indent="0" lvl="0" marL="0" rtl="0" algn="l">
              <a:spcBef>
                <a:spcPts val="0"/>
              </a:spcBef>
              <a:spcAft>
                <a:spcPts val="0"/>
              </a:spcAft>
              <a:buNone/>
            </a:pPr>
            <a:r>
              <a:rPr lang="en"/>
              <a:t>Features</a:t>
            </a:r>
            <a:endParaRPr/>
          </a:p>
          <a:p>
            <a:pPr indent="0" lvl="0" marL="0" rtl="0" algn="l">
              <a:spcBef>
                <a:spcPts val="0"/>
              </a:spcBef>
              <a:spcAft>
                <a:spcPts val="0"/>
              </a:spcAft>
              <a:buNone/>
            </a:pPr>
            <a:r>
              <a:rPr lang="en"/>
              <a:t>Wireframe</a:t>
            </a:r>
            <a:endParaRPr/>
          </a:p>
          <a:p>
            <a:pPr indent="0" lvl="0" marL="0" rtl="0" algn="l">
              <a:spcBef>
                <a:spcPts val="0"/>
              </a:spcBef>
              <a:spcAft>
                <a:spcPts val="0"/>
              </a:spcAft>
              <a:buNone/>
            </a:pPr>
            <a:r>
              <a:rPr lang="en"/>
              <a:t>Diagrams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220" name="Google Shape;220;p26"/>
          <p:cNvSpPr txBox="1"/>
          <p:nvPr>
            <p:ph idx="2" type="body"/>
          </p:nvPr>
        </p:nvSpPr>
        <p:spPr>
          <a:xfrm>
            <a:off x="5188750" y="945800"/>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So this is how we found our problem statement and started working on it  according to the users of our app by asking them through the help of google form</a:t>
            </a:r>
            <a:endParaRPr b="1" sz="1600">
              <a:solidFill>
                <a:schemeClr val="dk1"/>
              </a:solidFill>
            </a:endParaRPr>
          </a:p>
          <a:p>
            <a:pPr indent="0" lvl="0" marL="0" rtl="0" algn="l">
              <a:lnSpc>
                <a:spcPct val="115000"/>
              </a:lnSpc>
              <a:spcBef>
                <a:spcPts val="1600"/>
              </a:spcBef>
              <a:spcAft>
                <a:spcPts val="0"/>
              </a:spcAft>
              <a:buNone/>
            </a:pPr>
            <a:r>
              <a:t/>
            </a:r>
            <a:endParaRPr b="1" sz="1600">
              <a:solidFill>
                <a:schemeClr val="dk1"/>
              </a:solidFill>
            </a:endParaRPr>
          </a:p>
          <a:p>
            <a:pPr indent="0" lvl="0" marL="0" rtl="0" algn="l">
              <a:lnSpc>
                <a:spcPct val="115000"/>
              </a:lnSpc>
              <a:spcBef>
                <a:spcPts val="1600"/>
              </a:spcBef>
              <a:spcAft>
                <a:spcPts val="0"/>
              </a:spcAft>
              <a:buNone/>
            </a:pPr>
            <a:r>
              <a:rPr b="1" lang="en" sz="1600">
                <a:solidFill>
                  <a:schemeClr val="accent2"/>
                </a:solidFill>
              </a:rPr>
              <a:t>And then we started working on RKU HMS app</a:t>
            </a:r>
            <a:endParaRPr b="1" sz="1600">
              <a:solidFill>
                <a:schemeClr val="accent2"/>
              </a:solidFill>
            </a:endParaRPr>
          </a:p>
          <a:p>
            <a:pPr indent="0" lvl="0" marL="0" rtl="0" algn="l">
              <a:lnSpc>
                <a:spcPct val="115000"/>
              </a:lnSpc>
              <a:spcBef>
                <a:spcPts val="1600"/>
              </a:spcBef>
              <a:spcAft>
                <a:spcPts val="1600"/>
              </a:spcAft>
              <a:buNone/>
            </a:pPr>
            <a:r>
              <a:t/>
            </a:r>
            <a:endParaRPr b="1" sz="16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6ACD1"/>
        </a:solidFill>
      </p:bgPr>
    </p:bg>
    <p:spTree>
      <p:nvGrpSpPr>
        <p:cNvPr id="224" name="Shape 224"/>
        <p:cNvGrpSpPr/>
        <p:nvPr/>
      </p:nvGrpSpPr>
      <p:grpSpPr>
        <a:xfrm>
          <a:off x="0" y="0"/>
          <a:ext cx="0" cy="0"/>
          <a:chOff x="0" y="0"/>
          <a:chExt cx="0" cy="0"/>
        </a:xfrm>
      </p:grpSpPr>
      <p:sp>
        <p:nvSpPr>
          <p:cNvPr id="225" name="Google Shape;225;p27"/>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endParaRPr/>
          </a:p>
        </p:txBody>
      </p:sp>
      <p:sp>
        <p:nvSpPr>
          <p:cNvPr id="226" name="Google Shape;226;p27"/>
          <p:cNvSpPr txBox="1"/>
          <p:nvPr>
            <p:ph idx="4294967295" type="subTitle"/>
          </p:nvPr>
        </p:nvSpPr>
        <p:spPr>
          <a:xfrm>
            <a:off x="3385925" y="94530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rial"/>
                <a:ea typeface="Arial"/>
                <a:cs typeface="Arial"/>
                <a:sym typeface="Arial"/>
              </a:rPr>
              <a:t>So by this analysis we figured out to provide the following features in our RKU HMS application -</a:t>
            </a:r>
            <a:endParaRPr sz="1200">
              <a:solidFill>
                <a:schemeClr val="lt1"/>
              </a:solidFill>
              <a:latin typeface="Arial"/>
              <a:ea typeface="Arial"/>
              <a:cs typeface="Arial"/>
              <a:sym typeface="Arial"/>
            </a:endParaRPr>
          </a:p>
          <a:p>
            <a:pPr indent="0" lvl="0" marL="457200" rtl="0" algn="l">
              <a:spcBef>
                <a:spcPts val="0"/>
              </a:spcBef>
              <a:spcAft>
                <a:spcPts val="0"/>
              </a:spcAft>
              <a:buNone/>
            </a:pPr>
            <a:r>
              <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GYM info &amp; joining form</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SOAC club info &amp; registration</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Providing Mess Menu</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Committee info &amp; easy to contact committee members</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Students can complain</a:t>
            </a:r>
            <a:endParaRPr sz="1200">
              <a:solidFill>
                <a:schemeClr val="lt1"/>
              </a:solidFill>
              <a:latin typeface="Arial"/>
              <a:ea typeface="Arial"/>
              <a:cs typeface="Arial"/>
              <a:sym typeface="Arial"/>
            </a:endParaRPr>
          </a:p>
          <a:p>
            <a:pPr indent="-304800" lvl="0" marL="457200" rtl="0" algn="l">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Warden can announce regarding any events,etc.</a:t>
            </a:r>
            <a:endParaRPr sz="1200">
              <a:solidFill>
                <a:schemeClr val="lt1"/>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chemeClr val="lt1"/>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3232"/>
        </a:solidFill>
      </p:bgPr>
    </p:bg>
    <p:spTree>
      <p:nvGrpSpPr>
        <p:cNvPr id="230" name="Shape 230"/>
        <p:cNvGrpSpPr/>
        <p:nvPr/>
      </p:nvGrpSpPr>
      <p:grpSpPr>
        <a:xfrm>
          <a:off x="0" y="0"/>
          <a:ext cx="0" cy="0"/>
          <a:chOff x="0" y="0"/>
          <a:chExt cx="0" cy="0"/>
        </a:xfrm>
      </p:grpSpPr>
      <p:sp>
        <p:nvSpPr>
          <p:cNvPr id="231" name="Google Shape;23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7" name="Google Shape;237;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RKU HMS architecture</a:t>
            </a:r>
            <a:endParaRPr sz="1400">
              <a:solidFill>
                <a:srgbClr val="FFFFFF"/>
              </a:solidFill>
            </a:endParaRPr>
          </a:p>
        </p:txBody>
      </p:sp>
      <p:pic>
        <p:nvPicPr>
          <p:cNvPr id="238" name="Google Shape;238;p29"/>
          <p:cNvPicPr preferRelativeResize="0"/>
          <p:nvPr/>
        </p:nvPicPr>
        <p:blipFill>
          <a:blip r:embed="rId3">
            <a:alphaModFix/>
          </a:blip>
          <a:stretch>
            <a:fillRect/>
          </a:stretch>
        </p:blipFill>
        <p:spPr>
          <a:xfrm>
            <a:off x="728847" y="-130750"/>
            <a:ext cx="7686303" cy="487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0"/>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44" name="Google Shape;244;p30"/>
          <p:cNvPicPr preferRelativeResize="0"/>
          <p:nvPr/>
        </p:nvPicPr>
        <p:blipFill>
          <a:blip r:embed="rId3">
            <a:alphaModFix/>
          </a:blip>
          <a:stretch>
            <a:fillRect/>
          </a:stretch>
        </p:blipFill>
        <p:spPr>
          <a:xfrm>
            <a:off x="1501225" y="0"/>
            <a:ext cx="6141542" cy="474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31"/>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1104775" y="0"/>
            <a:ext cx="6934436" cy="47470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2"/>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6" name="Google Shape;256;p32"/>
          <p:cNvPicPr preferRelativeResize="0"/>
          <p:nvPr/>
        </p:nvPicPr>
        <p:blipFill>
          <a:blip r:embed="rId3">
            <a:alphaModFix/>
          </a:blip>
          <a:stretch>
            <a:fillRect/>
          </a:stretch>
        </p:blipFill>
        <p:spPr>
          <a:xfrm>
            <a:off x="1386850" y="0"/>
            <a:ext cx="6370301" cy="474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33"/>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2" name="Google Shape;262;p33"/>
          <p:cNvPicPr preferRelativeResize="0"/>
          <p:nvPr/>
        </p:nvPicPr>
        <p:blipFill>
          <a:blip r:embed="rId3">
            <a:alphaModFix/>
          </a:blip>
          <a:stretch>
            <a:fillRect/>
          </a:stretch>
        </p:blipFill>
        <p:spPr>
          <a:xfrm>
            <a:off x="415150" y="0"/>
            <a:ext cx="8313702" cy="474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34"/>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8" name="Google Shape;268;p34"/>
          <p:cNvPicPr preferRelativeResize="0"/>
          <p:nvPr/>
        </p:nvPicPr>
        <p:blipFill>
          <a:blip r:embed="rId3">
            <a:alphaModFix/>
          </a:blip>
          <a:stretch>
            <a:fillRect/>
          </a:stretch>
        </p:blipFill>
        <p:spPr>
          <a:xfrm>
            <a:off x="-127237" y="252750"/>
            <a:ext cx="9398476" cy="42908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5"/>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4" name="Google Shape;274;p35"/>
          <p:cNvPicPr preferRelativeResize="0"/>
          <p:nvPr/>
        </p:nvPicPr>
        <p:blipFill>
          <a:blip r:embed="rId3">
            <a:alphaModFix/>
          </a:blip>
          <a:stretch>
            <a:fillRect/>
          </a:stretch>
        </p:blipFill>
        <p:spPr>
          <a:xfrm>
            <a:off x="1287975" y="0"/>
            <a:ext cx="6568060" cy="47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ctrTitle"/>
          </p:nvPr>
        </p:nvSpPr>
        <p:spPr>
          <a:xfrm>
            <a:off x="697300" y="1558200"/>
            <a:ext cx="507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RKU Hostel Management App</a:t>
            </a:r>
            <a:endParaRPr/>
          </a:p>
        </p:txBody>
      </p:sp>
      <p:pic>
        <p:nvPicPr>
          <p:cNvPr id="141" name="Google Shape;141;p18"/>
          <p:cNvPicPr preferRelativeResize="0"/>
          <p:nvPr/>
        </p:nvPicPr>
        <p:blipFill>
          <a:blip r:embed="rId3">
            <a:alphaModFix/>
          </a:blip>
          <a:stretch>
            <a:fillRect/>
          </a:stretch>
        </p:blipFill>
        <p:spPr>
          <a:xfrm>
            <a:off x="5486375" y="340775"/>
            <a:ext cx="2187350" cy="4461975"/>
          </a:xfrm>
          <a:prstGeom prst="rect">
            <a:avLst/>
          </a:prstGeom>
          <a:noFill/>
          <a:ln>
            <a:noFill/>
          </a:ln>
        </p:spPr>
      </p:pic>
      <p:sp>
        <p:nvSpPr>
          <p:cNvPr id="142" name="Google Shape;142;p18"/>
          <p:cNvSpPr txBox="1"/>
          <p:nvPr/>
        </p:nvSpPr>
        <p:spPr>
          <a:xfrm>
            <a:off x="697300" y="3247850"/>
            <a:ext cx="321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666666"/>
                </a:solidFill>
                <a:latin typeface="Lato"/>
                <a:ea typeface="Lato"/>
                <a:cs typeface="Lato"/>
                <a:sym typeface="Lato"/>
              </a:rPr>
              <a:t>Presented by-</a:t>
            </a:r>
            <a:endParaRPr b="1" i="1">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Jatin Nabhoya         20SOECE11049</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Meet Mangukiya</a:t>
            </a:r>
            <a:r>
              <a:rPr i="1" lang="en" sz="1300">
                <a:solidFill>
                  <a:srgbClr val="666666"/>
                </a:solidFill>
                <a:latin typeface="Lato"/>
                <a:ea typeface="Lato"/>
                <a:cs typeface="Lato"/>
                <a:sym typeface="Lato"/>
              </a:rPr>
              <a:t>    20SOECE11046</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Priyal Sagar </a:t>
            </a:r>
            <a:r>
              <a:rPr i="1" lang="en" sz="1300">
                <a:solidFill>
                  <a:srgbClr val="666666"/>
                </a:solidFill>
                <a:latin typeface="Lato"/>
                <a:ea typeface="Lato"/>
                <a:cs typeface="Lato"/>
                <a:sym typeface="Lato"/>
              </a:rPr>
              <a:t>              20SOECE11062</a:t>
            </a:r>
            <a:endParaRPr i="1" sz="1300">
              <a:solidFill>
                <a:srgbClr val="666666"/>
              </a:solidFill>
              <a:latin typeface="Lato"/>
              <a:ea typeface="Lato"/>
              <a:cs typeface="Lato"/>
              <a:sym typeface="Lato"/>
            </a:endParaRPr>
          </a:p>
          <a:p>
            <a:pPr indent="0" lvl="0" marL="0" rtl="0" algn="l">
              <a:spcBef>
                <a:spcPts val="0"/>
              </a:spcBef>
              <a:spcAft>
                <a:spcPts val="0"/>
              </a:spcAft>
              <a:buNone/>
            </a:pPr>
            <a:r>
              <a:rPr i="1" lang="en" sz="1300">
                <a:solidFill>
                  <a:srgbClr val="666666"/>
                </a:solidFill>
                <a:latin typeface="Lato"/>
                <a:ea typeface="Lato"/>
                <a:cs typeface="Lato"/>
                <a:sym typeface="Lato"/>
              </a:rPr>
              <a:t>Niti Bhanvadia</a:t>
            </a:r>
            <a:r>
              <a:rPr i="1" lang="en" sz="1300">
                <a:solidFill>
                  <a:srgbClr val="666666"/>
                </a:solidFill>
                <a:latin typeface="Lato"/>
                <a:ea typeface="Lato"/>
                <a:cs typeface="Lato"/>
                <a:sym typeface="Lato"/>
              </a:rPr>
              <a:t>         20SOECE11005</a:t>
            </a:r>
            <a:endParaRPr i="1" sz="1300">
              <a:solidFill>
                <a:srgbClr val="666666"/>
              </a:solidFill>
              <a:latin typeface="Lato"/>
              <a:ea typeface="Lato"/>
              <a:cs typeface="Lato"/>
              <a:sym typeface="Lato"/>
            </a:endParaRPr>
          </a:p>
          <a:p>
            <a:pPr indent="0" lvl="0" marL="0" rtl="0" algn="l">
              <a:spcBef>
                <a:spcPts val="0"/>
              </a:spcBef>
              <a:spcAft>
                <a:spcPts val="0"/>
              </a:spcAft>
              <a:buNone/>
            </a:pPr>
            <a:r>
              <a:t/>
            </a:r>
            <a:endParaRPr>
              <a:solidFill>
                <a:srgbClr val="666666"/>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36"/>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0" name="Google Shape;280;p36"/>
          <p:cNvPicPr preferRelativeResize="0"/>
          <p:nvPr/>
        </p:nvPicPr>
        <p:blipFill>
          <a:blip r:embed="rId3">
            <a:alphaModFix/>
          </a:blip>
          <a:stretch>
            <a:fillRect/>
          </a:stretch>
        </p:blipFill>
        <p:spPr>
          <a:xfrm>
            <a:off x="0" y="468350"/>
            <a:ext cx="9144000" cy="38627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37"/>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6" name="Google Shape;286;p37"/>
          <p:cNvPicPr preferRelativeResize="0"/>
          <p:nvPr/>
        </p:nvPicPr>
        <p:blipFill>
          <a:blip r:embed="rId3">
            <a:alphaModFix/>
          </a:blip>
          <a:stretch>
            <a:fillRect/>
          </a:stretch>
        </p:blipFill>
        <p:spPr>
          <a:xfrm>
            <a:off x="-317750" y="253475"/>
            <a:ext cx="9537950" cy="40559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38"/>
          <p:cNvSpPr/>
          <p:nvPr/>
        </p:nvSpPr>
        <p:spPr>
          <a:xfrm>
            <a:off x="0" y="4747100"/>
            <a:ext cx="9144000" cy="396300"/>
          </a:xfrm>
          <a:prstGeom prst="rect">
            <a:avLst/>
          </a:prstGeom>
          <a:solidFill>
            <a:srgbClr val="6F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92" name="Google Shape;292;p38"/>
          <p:cNvPicPr preferRelativeResize="0"/>
          <p:nvPr/>
        </p:nvPicPr>
        <p:blipFill>
          <a:blip r:embed="rId3">
            <a:alphaModFix/>
          </a:blip>
          <a:stretch>
            <a:fillRect/>
          </a:stretch>
        </p:blipFill>
        <p:spPr>
          <a:xfrm>
            <a:off x="1875225" y="-239125"/>
            <a:ext cx="5221699" cy="48469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AECC"/>
        </a:solidFill>
      </p:bgPr>
    </p:bg>
    <p:spTree>
      <p:nvGrpSpPr>
        <p:cNvPr id="296" name="Shape 296"/>
        <p:cNvGrpSpPr/>
        <p:nvPr/>
      </p:nvGrpSpPr>
      <p:grpSpPr>
        <a:xfrm>
          <a:off x="0" y="0"/>
          <a:ext cx="0" cy="0"/>
          <a:chOff x="0" y="0"/>
          <a:chExt cx="0" cy="0"/>
        </a:xfrm>
      </p:grpSpPr>
      <p:sp>
        <p:nvSpPr>
          <p:cNvPr id="297" name="Google Shape;297;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40"/>
          <p:cNvSpPr/>
          <p:nvPr/>
        </p:nvSpPr>
        <p:spPr>
          <a:xfrm>
            <a:off x="0" y="48006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3" name="Google Shape;303;p40"/>
          <p:cNvSpPr txBox="1"/>
          <p:nvPr>
            <p:ph idx="4294967295" type="title"/>
          </p:nvPr>
        </p:nvSpPr>
        <p:spPr>
          <a:xfrm>
            <a:off x="367875" y="480165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ER Diagram</a:t>
            </a:r>
            <a:endParaRPr sz="1400">
              <a:solidFill>
                <a:schemeClr val="lt1"/>
              </a:solidFill>
            </a:endParaRPr>
          </a:p>
        </p:txBody>
      </p:sp>
      <p:pic>
        <p:nvPicPr>
          <p:cNvPr id="304" name="Google Shape;304;p40"/>
          <p:cNvPicPr preferRelativeResize="0"/>
          <p:nvPr/>
        </p:nvPicPr>
        <p:blipFill>
          <a:blip r:embed="rId3">
            <a:alphaModFix/>
          </a:blip>
          <a:stretch>
            <a:fillRect/>
          </a:stretch>
        </p:blipFill>
        <p:spPr>
          <a:xfrm>
            <a:off x="842275" y="0"/>
            <a:ext cx="7459425" cy="4680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41"/>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0" name="Google Shape;310;p4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0</a:t>
            </a:r>
            <a:endParaRPr sz="1400">
              <a:solidFill>
                <a:schemeClr val="lt1"/>
              </a:solidFill>
            </a:endParaRPr>
          </a:p>
        </p:txBody>
      </p:sp>
      <p:pic>
        <p:nvPicPr>
          <p:cNvPr id="311" name="Google Shape;311;p41"/>
          <p:cNvPicPr preferRelativeResize="0"/>
          <p:nvPr/>
        </p:nvPicPr>
        <p:blipFill>
          <a:blip r:embed="rId3">
            <a:alphaModFix/>
          </a:blip>
          <a:stretch>
            <a:fillRect/>
          </a:stretch>
        </p:blipFill>
        <p:spPr>
          <a:xfrm>
            <a:off x="863225" y="1300275"/>
            <a:ext cx="7417550" cy="21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7" name="Google Shape;317;p4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1</a:t>
            </a:r>
            <a:endParaRPr sz="1400">
              <a:solidFill>
                <a:schemeClr val="lt1"/>
              </a:solidFill>
            </a:endParaRPr>
          </a:p>
        </p:txBody>
      </p:sp>
      <p:pic>
        <p:nvPicPr>
          <p:cNvPr id="318" name="Google Shape;318;p42"/>
          <p:cNvPicPr preferRelativeResize="0"/>
          <p:nvPr/>
        </p:nvPicPr>
        <p:blipFill>
          <a:blip r:embed="rId3">
            <a:alphaModFix/>
          </a:blip>
          <a:stretch>
            <a:fillRect/>
          </a:stretch>
        </p:blipFill>
        <p:spPr>
          <a:xfrm>
            <a:off x="1684500" y="176225"/>
            <a:ext cx="5774991" cy="444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43"/>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4" name="Google Shape;324;p4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DFD level 2</a:t>
            </a:r>
            <a:endParaRPr sz="1400">
              <a:solidFill>
                <a:schemeClr val="lt1"/>
              </a:solidFill>
            </a:endParaRPr>
          </a:p>
        </p:txBody>
      </p:sp>
      <p:pic>
        <p:nvPicPr>
          <p:cNvPr id="325" name="Google Shape;325;p43"/>
          <p:cNvPicPr preferRelativeResize="0"/>
          <p:nvPr/>
        </p:nvPicPr>
        <p:blipFill>
          <a:blip r:embed="rId3">
            <a:alphaModFix/>
          </a:blip>
          <a:stretch>
            <a:fillRect/>
          </a:stretch>
        </p:blipFill>
        <p:spPr>
          <a:xfrm>
            <a:off x="2723063" y="0"/>
            <a:ext cx="3697875" cy="4747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4"/>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1" name="Google Shape;331;p4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Class Diagram</a:t>
            </a:r>
            <a:endParaRPr sz="1400">
              <a:solidFill>
                <a:schemeClr val="lt1"/>
              </a:solidFill>
            </a:endParaRPr>
          </a:p>
        </p:txBody>
      </p:sp>
      <p:pic>
        <p:nvPicPr>
          <p:cNvPr id="332" name="Google Shape;332;p44"/>
          <p:cNvPicPr preferRelativeResize="0"/>
          <p:nvPr/>
        </p:nvPicPr>
        <p:blipFill>
          <a:blip r:embed="rId3">
            <a:alphaModFix/>
          </a:blip>
          <a:stretch>
            <a:fillRect/>
          </a:stretch>
        </p:blipFill>
        <p:spPr>
          <a:xfrm>
            <a:off x="1895975" y="304800"/>
            <a:ext cx="5493037" cy="4442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45"/>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8" name="Google Shape;338;p45"/>
          <p:cNvSpPr txBox="1"/>
          <p:nvPr>
            <p:ph idx="4294967295" type="title"/>
          </p:nvPr>
        </p:nvSpPr>
        <p:spPr>
          <a:xfrm>
            <a:off x="314275" y="474815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Use Case</a:t>
            </a:r>
            <a:endParaRPr sz="1400">
              <a:solidFill>
                <a:schemeClr val="lt1"/>
              </a:solidFill>
            </a:endParaRPr>
          </a:p>
        </p:txBody>
      </p:sp>
      <p:pic>
        <p:nvPicPr>
          <p:cNvPr id="339" name="Google Shape;339;p45"/>
          <p:cNvPicPr preferRelativeResize="0"/>
          <p:nvPr/>
        </p:nvPicPr>
        <p:blipFill>
          <a:blip r:embed="rId3">
            <a:alphaModFix/>
          </a:blip>
          <a:stretch>
            <a:fillRect/>
          </a:stretch>
        </p:blipFill>
        <p:spPr>
          <a:xfrm>
            <a:off x="1073950" y="0"/>
            <a:ext cx="7144925" cy="4747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nvSpPr>
        <p:spPr>
          <a:xfrm>
            <a:off x="112225" y="0"/>
            <a:ext cx="886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Courier New"/>
                <a:ea typeface="Courier New"/>
                <a:cs typeface="Courier New"/>
                <a:sym typeface="Courier New"/>
              </a:rPr>
              <a:t>Table Of Contents</a:t>
            </a:r>
            <a:endParaRPr b="1" sz="1700">
              <a:latin typeface="Lato"/>
              <a:ea typeface="Lato"/>
              <a:cs typeface="Lato"/>
              <a:sym typeface="Lato"/>
            </a:endParaRPr>
          </a:p>
        </p:txBody>
      </p:sp>
      <p:sp>
        <p:nvSpPr>
          <p:cNvPr id="148" name="Google Shape;148;p19"/>
          <p:cNvSpPr/>
          <p:nvPr/>
        </p:nvSpPr>
        <p:spPr>
          <a:xfrm>
            <a:off x="612550" y="823000"/>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734125" y="96327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01</a:t>
            </a:r>
            <a:endParaRPr sz="2300">
              <a:latin typeface="Verdana"/>
              <a:ea typeface="Verdana"/>
              <a:cs typeface="Verdana"/>
              <a:sym typeface="Verdana"/>
            </a:endParaRPr>
          </a:p>
        </p:txBody>
      </p:sp>
      <p:sp>
        <p:nvSpPr>
          <p:cNvPr id="150" name="Google Shape;150;p19"/>
          <p:cNvSpPr txBox="1"/>
          <p:nvPr/>
        </p:nvSpPr>
        <p:spPr>
          <a:xfrm>
            <a:off x="112225" y="1722700"/>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Work Distribution</a:t>
            </a:r>
            <a:endParaRPr>
              <a:latin typeface="Raleway"/>
              <a:ea typeface="Raleway"/>
              <a:cs typeface="Raleway"/>
              <a:sym typeface="Raleway"/>
            </a:endParaRPr>
          </a:p>
        </p:txBody>
      </p:sp>
      <p:sp>
        <p:nvSpPr>
          <p:cNvPr id="151" name="Google Shape;151;p19"/>
          <p:cNvSpPr/>
          <p:nvPr/>
        </p:nvSpPr>
        <p:spPr>
          <a:xfrm>
            <a:off x="2611950" y="88427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2733525" y="102455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02</a:t>
            </a:r>
            <a:endParaRPr sz="2300">
              <a:latin typeface="Verdana"/>
              <a:ea typeface="Verdana"/>
              <a:cs typeface="Verdana"/>
              <a:sym typeface="Verdana"/>
            </a:endParaRPr>
          </a:p>
        </p:txBody>
      </p:sp>
      <p:sp>
        <p:nvSpPr>
          <p:cNvPr id="153" name="Google Shape;153;p19"/>
          <p:cNvSpPr txBox="1"/>
          <p:nvPr/>
        </p:nvSpPr>
        <p:spPr>
          <a:xfrm>
            <a:off x="2111625" y="178397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Need of Project</a:t>
            </a:r>
            <a:endParaRPr>
              <a:latin typeface="Raleway"/>
              <a:ea typeface="Raleway"/>
              <a:cs typeface="Raleway"/>
              <a:sym typeface="Raleway"/>
            </a:endParaRPr>
          </a:p>
        </p:txBody>
      </p:sp>
      <p:sp>
        <p:nvSpPr>
          <p:cNvPr id="154" name="Google Shape;154;p19"/>
          <p:cNvSpPr/>
          <p:nvPr/>
        </p:nvSpPr>
        <p:spPr>
          <a:xfrm>
            <a:off x="4998963" y="823000"/>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txBox="1"/>
          <p:nvPr/>
        </p:nvSpPr>
        <p:spPr>
          <a:xfrm>
            <a:off x="5120538" y="96327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03</a:t>
            </a:r>
            <a:endParaRPr sz="2300">
              <a:latin typeface="Verdana"/>
              <a:ea typeface="Verdana"/>
              <a:cs typeface="Verdana"/>
              <a:sym typeface="Verdana"/>
            </a:endParaRPr>
          </a:p>
        </p:txBody>
      </p:sp>
      <p:sp>
        <p:nvSpPr>
          <p:cNvPr id="156" name="Google Shape;156;p19"/>
          <p:cNvSpPr txBox="1"/>
          <p:nvPr/>
        </p:nvSpPr>
        <p:spPr>
          <a:xfrm>
            <a:off x="4498638" y="1722700"/>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Survey</a:t>
            </a:r>
            <a:endParaRPr>
              <a:latin typeface="Raleway"/>
              <a:ea typeface="Raleway"/>
              <a:cs typeface="Raleway"/>
              <a:sym typeface="Raleway"/>
            </a:endParaRPr>
          </a:p>
        </p:txBody>
      </p:sp>
      <p:sp>
        <p:nvSpPr>
          <p:cNvPr id="157" name="Google Shape;157;p19"/>
          <p:cNvSpPr/>
          <p:nvPr/>
        </p:nvSpPr>
        <p:spPr>
          <a:xfrm>
            <a:off x="7626550" y="822988"/>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7748125" y="963263"/>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04</a:t>
            </a:r>
            <a:endParaRPr sz="2300">
              <a:latin typeface="Verdana"/>
              <a:ea typeface="Verdana"/>
              <a:cs typeface="Verdana"/>
              <a:sym typeface="Verdana"/>
            </a:endParaRPr>
          </a:p>
        </p:txBody>
      </p:sp>
      <p:sp>
        <p:nvSpPr>
          <p:cNvPr id="159" name="Google Shape;159;p19"/>
          <p:cNvSpPr txBox="1"/>
          <p:nvPr/>
        </p:nvSpPr>
        <p:spPr>
          <a:xfrm>
            <a:off x="7126225" y="1722688"/>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Problem Statement</a:t>
            </a:r>
            <a:endParaRPr>
              <a:latin typeface="Raleway"/>
              <a:ea typeface="Raleway"/>
              <a:cs typeface="Raleway"/>
              <a:sym typeface="Raleway"/>
            </a:endParaRPr>
          </a:p>
        </p:txBody>
      </p:sp>
      <p:sp>
        <p:nvSpPr>
          <p:cNvPr id="160" name="Google Shape;160;p19"/>
          <p:cNvSpPr/>
          <p:nvPr/>
        </p:nvSpPr>
        <p:spPr>
          <a:xfrm>
            <a:off x="6960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8175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05</a:t>
            </a:r>
            <a:endParaRPr sz="2300">
              <a:latin typeface="Verdana"/>
              <a:ea typeface="Verdana"/>
              <a:cs typeface="Verdana"/>
              <a:sym typeface="Verdana"/>
            </a:endParaRPr>
          </a:p>
        </p:txBody>
      </p:sp>
      <p:sp>
        <p:nvSpPr>
          <p:cNvPr id="162" name="Google Shape;162;p19"/>
          <p:cNvSpPr txBox="1"/>
          <p:nvPr/>
        </p:nvSpPr>
        <p:spPr>
          <a:xfrm>
            <a:off x="195675"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Features</a:t>
            </a:r>
            <a:endParaRPr>
              <a:latin typeface="Raleway"/>
              <a:ea typeface="Raleway"/>
              <a:cs typeface="Raleway"/>
              <a:sym typeface="Raleway"/>
            </a:endParaRPr>
          </a:p>
        </p:txBody>
      </p:sp>
      <p:sp>
        <p:nvSpPr>
          <p:cNvPr id="163" name="Google Shape;163;p19"/>
          <p:cNvSpPr/>
          <p:nvPr/>
        </p:nvSpPr>
        <p:spPr>
          <a:xfrm>
            <a:off x="2677225"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2798800"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06</a:t>
            </a:r>
            <a:endParaRPr sz="2300">
              <a:latin typeface="Verdana"/>
              <a:ea typeface="Verdana"/>
              <a:cs typeface="Verdana"/>
              <a:sym typeface="Verdana"/>
            </a:endParaRPr>
          </a:p>
        </p:txBody>
      </p:sp>
      <p:sp>
        <p:nvSpPr>
          <p:cNvPr id="165" name="Google Shape;165;p19"/>
          <p:cNvSpPr txBox="1"/>
          <p:nvPr/>
        </p:nvSpPr>
        <p:spPr>
          <a:xfrm>
            <a:off x="2176900"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Wireframes</a:t>
            </a:r>
            <a:endParaRPr>
              <a:latin typeface="Raleway"/>
              <a:ea typeface="Raleway"/>
              <a:cs typeface="Raleway"/>
              <a:sym typeface="Raleway"/>
            </a:endParaRPr>
          </a:p>
        </p:txBody>
      </p:sp>
      <p:sp>
        <p:nvSpPr>
          <p:cNvPr id="166" name="Google Shape;166;p19"/>
          <p:cNvSpPr/>
          <p:nvPr/>
        </p:nvSpPr>
        <p:spPr>
          <a:xfrm>
            <a:off x="49896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51111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07</a:t>
            </a:r>
            <a:endParaRPr sz="2300">
              <a:latin typeface="Verdana"/>
              <a:ea typeface="Verdana"/>
              <a:cs typeface="Verdana"/>
              <a:sym typeface="Verdana"/>
            </a:endParaRPr>
          </a:p>
        </p:txBody>
      </p:sp>
      <p:sp>
        <p:nvSpPr>
          <p:cNvPr id="168" name="Google Shape;168;p19"/>
          <p:cNvSpPr txBox="1"/>
          <p:nvPr/>
        </p:nvSpPr>
        <p:spPr>
          <a:xfrm>
            <a:off x="4489275" y="3662025"/>
            <a:ext cx="1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Diagrams</a:t>
            </a:r>
            <a:endParaRPr>
              <a:latin typeface="Raleway"/>
              <a:ea typeface="Raleway"/>
              <a:cs typeface="Raleway"/>
              <a:sym typeface="Raleway"/>
            </a:endParaRPr>
          </a:p>
        </p:txBody>
      </p:sp>
      <p:sp>
        <p:nvSpPr>
          <p:cNvPr id="169" name="Google Shape;169;p19"/>
          <p:cNvSpPr/>
          <p:nvPr/>
        </p:nvSpPr>
        <p:spPr>
          <a:xfrm>
            <a:off x="7464600" y="2762325"/>
            <a:ext cx="832200" cy="822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7586175" y="29026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08</a:t>
            </a:r>
            <a:endParaRPr sz="2300">
              <a:latin typeface="Verdana"/>
              <a:ea typeface="Verdana"/>
              <a:cs typeface="Verdana"/>
              <a:sym typeface="Verdana"/>
            </a:endParaRPr>
          </a:p>
        </p:txBody>
      </p:sp>
      <p:sp>
        <p:nvSpPr>
          <p:cNvPr id="171" name="Google Shape;171;p19"/>
          <p:cNvSpPr txBox="1"/>
          <p:nvPr/>
        </p:nvSpPr>
        <p:spPr>
          <a:xfrm>
            <a:off x="6964275" y="3662025"/>
            <a:ext cx="1851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a:ea typeface="Raleway"/>
                <a:cs typeface="Raleway"/>
                <a:sym typeface="Raleway"/>
              </a:rPr>
              <a:t>Future Enhancement</a:t>
            </a:r>
            <a:endParaRPr>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46"/>
          <p:cNvSpPr/>
          <p:nvPr/>
        </p:nvSpPr>
        <p:spPr>
          <a:xfrm>
            <a:off x="0" y="4747100"/>
            <a:ext cx="9144000" cy="396300"/>
          </a:xfrm>
          <a:prstGeom prst="rect">
            <a:avLst/>
          </a:prstGeom>
          <a:solidFill>
            <a:srgbClr val="9F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5" name="Google Shape;345;p46"/>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Flow Chart</a:t>
            </a:r>
            <a:endParaRPr sz="1400">
              <a:solidFill>
                <a:schemeClr val="lt1"/>
              </a:solidFill>
            </a:endParaRPr>
          </a:p>
        </p:txBody>
      </p:sp>
      <p:pic>
        <p:nvPicPr>
          <p:cNvPr id="346" name="Google Shape;346;p46"/>
          <p:cNvPicPr preferRelativeResize="0"/>
          <p:nvPr/>
        </p:nvPicPr>
        <p:blipFill>
          <a:blip r:embed="rId3">
            <a:alphaModFix/>
          </a:blip>
          <a:stretch>
            <a:fillRect/>
          </a:stretch>
        </p:blipFill>
        <p:spPr>
          <a:xfrm>
            <a:off x="728850" y="-246450"/>
            <a:ext cx="7686299" cy="499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47"/>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Enhancement</a:t>
            </a:r>
            <a:endParaRPr/>
          </a:p>
        </p:txBody>
      </p:sp>
      <p:sp>
        <p:nvSpPr>
          <p:cNvPr id="352" name="Google Shape;352;p47"/>
          <p:cNvSpPr txBox="1"/>
          <p:nvPr>
            <p:ph idx="1" type="subTitle"/>
          </p:nvPr>
        </p:nvSpPr>
        <p:spPr>
          <a:xfrm>
            <a:off x="627895" y="2769350"/>
            <a:ext cx="3787800" cy="54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Hostel attendance</a:t>
            </a:r>
            <a:endParaRPr/>
          </a:p>
          <a:p>
            <a:pPr indent="-330200" lvl="0" marL="457200" rtl="0" algn="l">
              <a:spcBef>
                <a:spcPts val="0"/>
              </a:spcBef>
              <a:spcAft>
                <a:spcPts val="0"/>
              </a:spcAft>
              <a:buSzPts val="1600"/>
              <a:buChar char="●"/>
            </a:pPr>
            <a:r>
              <a:rPr lang="en"/>
              <a:t>Gate pass</a:t>
            </a:r>
            <a:endParaRPr/>
          </a:p>
          <a:p>
            <a:pPr indent="-330200" lvl="0" marL="457200" rtl="0" algn="l">
              <a:spcBef>
                <a:spcPts val="0"/>
              </a:spcBef>
              <a:spcAft>
                <a:spcPts val="0"/>
              </a:spcAft>
              <a:buSzPts val="1600"/>
              <a:buChar char="●"/>
            </a:pPr>
            <a:r>
              <a:rPr lang="en"/>
              <a:t>Staff</a:t>
            </a:r>
            <a:r>
              <a:rPr lang="en"/>
              <a:t> panel</a:t>
            </a:r>
            <a:endParaRPr/>
          </a:p>
          <a:p>
            <a:pPr indent="-330200" lvl="1" marL="914400" rtl="0" algn="l">
              <a:spcBef>
                <a:spcPts val="0"/>
              </a:spcBef>
              <a:spcAft>
                <a:spcPts val="0"/>
              </a:spcAft>
              <a:buSzPts val="1600"/>
              <a:buChar char="○"/>
            </a:pPr>
            <a:r>
              <a:rPr lang="en"/>
              <a:t>Student detail</a:t>
            </a:r>
            <a:endParaRPr/>
          </a:p>
          <a:p>
            <a:pPr indent="-330200" lvl="1" marL="914400" rtl="0" algn="l">
              <a:spcBef>
                <a:spcPts val="0"/>
              </a:spcBef>
              <a:spcAft>
                <a:spcPts val="0"/>
              </a:spcAft>
              <a:buSzPts val="1600"/>
              <a:buChar char="○"/>
            </a:pPr>
            <a:r>
              <a:rPr lang="en"/>
              <a:t>Add/remove new student</a:t>
            </a:r>
            <a:endParaRPr/>
          </a:p>
          <a:p>
            <a:pPr indent="-330200" lvl="1" marL="914400" rtl="0" algn="l">
              <a:spcBef>
                <a:spcPts val="0"/>
              </a:spcBef>
              <a:spcAft>
                <a:spcPts val="0"/>
              </a:spcAft>
              <a:buSzPts val="1600"/>
              <a:buChar char="○"/>
            </a:pPr>
            <a:r>
              <a:rPr lang="en"/>
              <a:t>Vacancy of room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6" name="Shape 356"/>
        <p:cNvGrpSpPr/>
        <p:nvPr/>
      </p:nvGrpSpPr>
      <p:grpSpPr>
        <a:xfrm>
          <a:off x="0" y="0"/>
          <a:ext cx="0" cy="0"/>
          <a:chOff x="0" y="0"/>
          <a:chExt cx="0" cy="0"/>
        </a:xfrm>
      </p:grpSpPr>
      <p:sp>
        <p:nvSpPr>
          <p:cNvPr id="357" name="Google Shape;357;p48"/>
          <p:cNvSpPr txBox="1"/>
          <p:nvPr>
            <p:ph type="title"/>
          </p:nvPr>
        </p:nvSpPr>
        <p:spPr>
          <a:xfrm>
            <a:off x="613225" y="14891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0"/>
              <a:t>Thank You</a:t>
            </a:r>
            <a:endParaRPr b="0" sz="7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112225" y="0"/>
            <a:ext cx="886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Courier New"/>
                <a:ea typeface="Courier New"/>
                <a:cs typeface="Courier New"/>
                <a:sym typeface="Courier New"/>
              </a:rPr>
              <a:t>Work Distribution</a:t>
            </a:r>
            <a:endParaRPr b="1" sz="2400">
              <a:latin typeface="Courier New"/>
              <a:ea typeface="Courier New"/>
              <a:cs typeface="Courier New"/>
              <a:sym typeface="Courier New"/>
            </a:endParaRPr>
          </a:p>
        </p:txBody>
      </p:sp>
      <p:graphicFrame>
        <p:nvGraphicFramePr>
          <p:cNvPr id="177" name="Google Shape;177;p20"/>
          <p:cNvGraphicFramePr/>
          <p:nvPr/>
        </p:nvGraphicFramePr>
        <p:xfrm>
          <a:off x="952500" y="1619250"/>
          <a:ext cx="3000000" cy="3000000"/>
        </p:xfrm>
        <a:graphic>
          <a:graphicData uri="http://schemas.openxmlformats.org/drawingml/2006/table">
            <a:tbl>
              <a:tblPr>
                <a:noFill/>
                <a:tableStyleId>{2060032D-E160-40B4-A38E-076347EE8CC5}</a:tableStyleId>
              </a:tblPr>
              <a:tblGrid>
                <a:gridCol w="813850"/>
                <a:gridCol w="2113725"/>
                <a:gridCol w="4311425"/>
              </a:tblGrid>
              <a:tr h="381000">
                <a:tc>
                  <a:txBody>
                    <a:bodyPr/>
                    <a:lstStyle/>
                    <a:p>
                      <a:pPr indent="0" lvl="0" marL="0" rtl="0" algn="l">
                        <a:spcBef>
                          <a:spcPts val="0"/>
                        </a:spcBef>
                        <a:spcAft>
                          <a:spcPts val="0"/>
                        </a:spcAft>
                        <a:buNone/>
                      </a:pPr>
                      <a:r>
                        <a:rPr b="1" lang="en" sz="1700">
                          <a:latin typeface="Comfortaa"/>
                          <a:ea typeface="Comfortaa"/>
                          <a:cs typeface="Comfortaa"/>
                          <a:sym typeface="Comfortaa"/>
                        </a:rPr>
                        <a:t>Sr no</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b="1" lang="en" sz="1700">
                          <a:latin typeface="Comfortaa"/>
                          <a:ea typeface="Comfortaa"/>
                          <a:cs typeface="Comfortaa"/>
                          <a:sym typeface="Comfortaa"/>
                        </a:rPr>
                        <a:t>Name</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c>
                  <a:txBody>
                    <a:bodyPr/>
                    <a:lstStyle/>
                    <a:p>
                      <a:pPr indent="0" lvl="0" marL="0" rtl="0" algn="l">
                        <a:spcBef>
                          <a:spcPts val="0"/>
                        </a:spcBef>
                        <a:spcAft>
                          <a:spcPts val="0"/>
                        </a:spcAft>
                        <a:buNone/>
                      </a:pPr>
                      <a:r>
                        <a:rPr b="1" lang="en" sz="1700">
                          <a:latin typeface="Comfortaa"/>
                          <a:ea typeface="Comfortaa"/>
                          <a:cs typeface="Comfortaa"/>
                          <a:sym typeface="Comfortaa"/>
                        </a:rPr>
                        <a:t>Work Done</a:t>
                      </a:r>
                      <a:endParaRPr b="1" sz="17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1.</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Jatin Nabhoya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Android layout, Figma Design, Diagrams</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2.</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Meet Mangukiya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Back end</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3.</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Niti Bhanvadia</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SRS, Flow chart</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4.</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Priyal SAgar</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Comfortaa Medium"/>
                          <a:ea typeface="Comfortaa Medium"/>
                          <a:cs typeface="Comfortaa Medium"/>
                          <a:sym typeface="Comfortaa Medium"/>
                        </a:rPr>
                        <a:t>PPT, Figma design, Diagrams</a:t>
                      </a:r>
                      <a:endParaRPr>
                        <a:latin typeface="Comfortaa Medium"/>
                        <a:ea typeface="Comfortaa Medium"/>
                        <a:cs typeface="Comfortaa Medium"/>
                        <a:sym typeface="Comfortaa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78" name="Google Shape;178;p20"/>
          <p:cNvSpPr txBox="1"/>
          <p:nvPr/>
        </p:nvSpPr>
        <p:spPr>
          <a:xfrm>
            <a:off x="1286250" y="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01</a:t>
            </a:r>
            <a:endParaRPr sz="23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2" name="Shape 182"/>
        <p:cNvGrpSpPr/>
        <p:nvPr/>
      </p:nvGrpSpPr>
      <p:grpSpPr>
        <a:xfrm>
          <a:off x="0" y="0"/>
          <a:ext cx="0" cy="0"/>
          <a:chOff x="0" y="0"/>
          <a:chExt cx="0" cy="0"/>
        </a:xfrm>
      </p:grpSpPr>
      <p:sp>
        <p:nvSpPr>
          <p:cNvPr id="183" name="Google Shape;183;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choose this App??</a:t>
            </a:r>
            <a:endParaRPr/>
          </a:p>
        </p:txBody>
      </p:sp>
      <p:sp>
        <p:nvSpPr>
          <p:cNvPr id="184" name="Google Shape;184;p21"/>
          <p:cNvSpPr txBox="1"/>
          <p:nvPr/>
        </p:nvSpPr>
        <p:spPr>
          <a:xfrm>
            <a:off x="729450" y="2571750"/>
            <a:ext cx="590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800"/>
              <a:buFont typeface="Arial"/>
              <a:buNone/>
            </a:pPr>
            <a:r>
              <a:rPr b="1" lang="en" sz="1800">
                <a:solidFill>
                  <a:srgbClr val="980000"/>
                </a:solidFill>
                <a:latin typeface="Calibri"/>
                <a:ea typeface="Calibri"/>
                <a:cs typeface="Calibri"/>
                <a:sym typeface="Calibri"/>
              </a:rPr>
              <a:t>We choose creating RKU HMS because Hostels are having problem in managing their hostel management system, so the hostels are in need of app which can provide them their own customizations in their hostel management system.</a:t>
            </a:r>
            <a:endParaRPr>
              <a:solidFill>
                <a:srgbClr val="980000"/>
              </a:solidFill>
              <a:latin typeface="Lato"/>
              <a:ea typeface="Lato"/>
              <a:cs typeface="Lato"/>
              <a:sym typeface="Lato"/>
            </a:endParaRPr>
          </a:p>
        </p:txBody>
      </p:sp>
      <p:sp>
        <p:nvSpPr>
          <p:cNvPr id="185" name="Google Shape;185;p21"/>
          <p:cNvSpPr txBox="1"/>
          <p:nvPr/>
        </p:nvSpPr>
        <p:spPr>
          <a:xfrm>
            <a:off x="881875" y="497025"/>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02</a:t>
            </a:r>
            <a:endParaRPr sz="2300">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769200" y="762125"/>
            <a:ext cx="3846900" cy="23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D9EEB"/>
                </a:solidFill>
              </a:rPr>
              <a:t>We analyse our users by passing google form and found what they want in our app and likewise we customized our app</a:t>
            </a:r>
            <a:endParaRPr sz="3000">
              <a:solidFill>
                <a:srgbClr val="6D9EEB"/>
              </a:solidFill>
            </a:endParaRPr>
          </a:p>
          <a:p>
            <a:pPr indent="0" lvl="0" marL="0" rtl="0" algn="l">
              <a:spcBef>
                <a:spcPts val="0"/>
              </a:spcBef>
              <a:spcAft>
                <a:spcPts val="0"/>
              </a:spcAft>
              <a:buNone/>
            </a:pPr>
            <a:r>
              <a:t/>
            </a:r>
            <a:endParaRPr sz="3000">
              <a:solidFill>
                <a:srgbClr val="6D9EEB"/>
              </a:solidFill>
            </a:endParaRPr>
          </a:p>
        </p:txBody>
      </p:sp>
      <p:sp>
        <p:nvSpPr>
          <p:cNvPr id="191" name="Google Shape;191;p22"/>
          <p:cNvSpPr txBox="1"/>
          <p:nvPr>
            <p:ph idx="2" type="body"/>
          </p:nvPr>
        </p:nvSpPr>
        <p:spPr>
          <a:xfrm>
            <a:off x="643070" y="1707876"/>
            <a:ext cx="3399900" cy="50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D966"/>
                </a:solidFill>
              </a:rPr>
              <a:t>So once  the thought of HMS strike through our mind and then we  figure out whether the people are really in need of this app by creating a analysis google form</a:t>
            </a:r>
            <a:endParaRPr>
              <a:solidFill>
                <a:srgbClr val="FFD966"/>
              </a:solidFill>
            </a:endParaRPr>
          </a:p>
          <a:p>
            <a:pPr indent="0" lvl="0" marL="0" rtl="0" algn="l">
              <a:lnSpc>
                <a:spcPct val="115000"/>
              </a:lnSpc>
              <a:spcBef>
                <a:spcPts val="1000"/>
              </a:spcBef>
              <a:spcAft>
                <a:spcPts val="0"/>
              </a:spcAft>
              <a:buNone/>
            </a:pPr>
            <a:r>
              <a:rPr b="1" lang="en" sz="1700" u="sng">
                <a:solidFill>
                  <a:schemeClr val="hlink"/>
                </a:solidFill>
                <a:hlinkClick r:id="rId3"/>
              </a:rPr>
              <a:t>https://forms.gle/yMV9x9uTzK3xG1jk6</a:t>
            </a:r>
            <a:endParaRPr b="1" sz="1700">
              <a:solidFill>
                <a:schemeClr val="dk1"/>
              </a:solidFill>
            </a:endParaRPr>
          </a:p>
          <a:p>
            <a:pPr indent="0" lvl="0" marL="0" rtl="0" algn="l">
              <a:lnSpc>
                <a:spcPct val="115000"/>
              </a:lnSpc>
              <a:spcBef>
                <a:spcPts val="1000"/>
              </a:spcBef>
              <a:spcAft>
                <a:spcPts val="0"/>
              </a:spcAft>
              <a:buNone/>
            </a:pPr>
            <a:r>
              <a:rPr b="1" lang="en" sz="1700">
                <a:solidFill>
                  <a:schemeClr val="lt1"/>
                </a:solidFill>
              </a:rPr>
              <a:t>Link to visit our google form</a:t>
            </a:r>
            <a:endParaRPr b="1" sz="1700">
              <a:solidFill>
                <a:schemeClr val="lt1"/>
              </a:solidFill>
            </a:endParaRPr>
          </a:p>
          <a:p>
            <a:pPr indent="0" lvl="0" marL="0" rtl="0" algn="l">
              <a:lnSpc>
                <a:spcPct val="115000"/>
              </a:lnSpc>
              <a:spcBef>
                <a:spcPts val="1000"/>
              </a:spcBef>
              <a:spcAft>
                <a:spcPts val="1600"/>
              </a:spcAft>
              <a:buNone/>
            </a:pPr>
            <a:r>
              <a:t/>
            </a:r>
            <a:endParaRPr sz="1400"/>
          </a:p>
        </p:txBody>
      </p:sp>
      <p:sp>
        <p:nvSpPr>
          <p:cNvPr id="192" name="Google Shape;192;p22"/>
          <p:cNvSpPr txBox="1"/>
          <p:nvPr/>
        </p:nvSpPr>
        <p:spPr>
          <a:xfrm>
            <a:off x="834288" y="483800"/>
            <a:ext cx="60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Verdana"/>
                <a:ea typeface="Verdana"/>
                <a:cs typeface="Verdana"/>
                <a:sym typeface="Verdana"/>
              </a:rPr>
              <a:t>03</a:t>
            </a:r>
            <a:endParaRPr sz="23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8" name="Google Shape;198;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response when we asked them if they want app like HMS for RKU</a:t>
            </a:r>
            <a:endParaRPr b="0" sz="3000"/>
          </a:p>
        </p:txBody>
      </p:sp>
      <p:pic>
        <p:nvPicPr>
          <p:cNvPr descr="Forms response chart. Question title: Do you want HMS app for rku?. Number of responses: 5 responses." id="199" name="Google Shape;199;p23" title="Do you want HMS app for rku?"/>
          <p:cNvPicPr preferRelativeResize="0"/>
          <p:nvPr/>
        </p:nvPicPr>
        <p:blipFill>
          <a:blip r:embed="rId3">
            <a:alphaModFix/>
          </a:blip>
          <a:stretch>
            <a:fillRect/>
          </a:stretch>
        </p:blipFill>
        <p:spPr>
          <a:xfrm>
            <a:off x="4572000" y="1424276"/>
            <a:ext cx="6292874" cy="2648650"/>
          </a:xfrm>
          <a:prstGeom prst="rect">
            <a:avLst/>
          </a:prstGeom>
          <a:noFill/>
          <a:ln>
            <a:noFill/>
          </a:ln>
        </p:spPr>
      </p:pic>
      <p:sp>
        <p:nvSpPr>
          <p:cNvPr id="200" name="Google Shape;200;p23"/>
          <p:cNvSpPr/>
          <p:nvPr/>
        </p:nvSpPr>
        <p:spPr>
          <a:xfrm>
            <a:off x="4739100" y="1832450"/>
            <a:ext cx="669900" cy="2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nvSpPr>
        <p:spPr>
          <a:xfrm>
            <a:off x="4739100" y="1787300"/>
            <a:ext cx="783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69 responses</a:t>
            </a:r>
            <a:endParaRPr sz="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t>
            </a:r>
            <a:r>
              <a:rPr lang="en"/>
              <a:t>the</a:t>
            </a:r>
            <a:r>
              <a:rPr lang="en"/>
              <a:t> response we get when we asked them what kind of features they want in it</a:t>
            </a:r>
            <a:endParaRPr sz="3000"/>
          </a:p>
        </p:txBody>
      </p:sp>
      <p:sp>
        <p:nvSpPr>
          <p:cNvPr id="207" name="Google Shape;207;p24"/>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pic>
        <p:nvPicPr>
          <p:cNvPr descr="Forms response chart. Question title: What Kind of features would you like to have for your RKU hostel App? (you can also share any other features that you want in RKU hostel App in the 'other...' option). Number of responses: 69 responses." id="208" name="Google Shape;208;p24" title="What Kind of features would you like to have for your RKU hostel App? (you can also share any other features that you want in RKU hostel App in the 'other...' option)"/>
          <p:cNvPicPr preferRelativeResize="0"/>
          <p:nvPr/>
        </p:nvPicPr>
        <p:blipFill>
          <a:blip r:embed="rId3">
            <a:alphaModFix/>
          </a:blip>
          <a:stretch>
            <a:fillRect/>
          </a:stretch>
        </p:blipFill>
        <p:spPr>
          <a:xfrm>
            <a:off x="4813337" y="1030362"/>
            <a:ext cx="4089073" cy="3082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response we get when we asked them for any further suggestions</a:t>
            </a:r>
            <a:endParaRPr sz="3000"/>
          </a:p>
        </p:txBody>
      </p:sp>
      <p:pic>
        <p:nvPicPr>
          <p:cNvPr descr="Forms response chart. Question title: Do you have Any Further Suggestions for RKU Hostel App?. Number of responses: 33 responses." id="214" name="Google Shape;214;p25" title="Do you have Any Further Suggestions for RKU Hostel App?"/>
          <p:cNvPicPr preferRelativeResize="0"/>
          <p:nvPr/>
        </p:nvPicPr>
        <p:blipFill rotWithShape="1">
          <a:blip r:embed="rId3">
            <a:alphaModFix/>
          </a:blip>
          <a:srcRect b="0" l="8530" r="-8529" t="0"/>
          <a:stretch/>
        </p:blipFill>
        <p:spPr>
          <a:xfrm>
            <a:off x="4663725" y="1662950"/>
            <a:ext cx="4416123" cy="2100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B7D0D6"/>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